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9" r:id="rId3"/>
    <p:sldId id="258" r:id="rId4"/>
    <p:sldId id="257" r:id="rId5"/>
    <p:sldId id="271" r:id="rId6"/>
    <p:sldId id="267" r:id="rId7"/>
    <p:sldId id="269" r:id="rId8"/>
    <p:sldId id="270" r:id="rId9"/>
    <p:sldId id="268" r:id="rId10"/>
    <p:sldId id="260" r:id="rId11"/>
    <p:sldId id="261" r:id="rId12"/>
    <p:sldId id="262" r:id="rId13"/>
    <p:sldId id="263"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86418"/>
  </p:normalViewPr>
  <p:slideViewPr>
    <p:cSldViewPr snapToGrid="0" snapToObjects="1">
      <p:cViewPr varScale="1">
        <p:scale>
          <a:sx n="109" d="100"/>
          <a:sy n="109" d="100"/>
        </p:scale>
        <p:origin x="216" y="664"/>
      </p:cViewPr>
      <p:guideLst/>
    </p:cSldViewPr>
  </p:slideViewPr>
  <p:outlineViewPr>
    <p:cViewPr>
      <p:scale>
        <a:sx n="33" d="100"/>
        <a:sy n="33" d="100"/>
      </p:scale>
      <p:origin x="0" y="-56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A6AD-3A9A-C144-8B86-49B6C1CA4F1B}"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13E63-9898-5A42-8895-8CD7EA4746F4}" type="slidenum">
              <a:rPr lang="en-US" smtClean="0"/>
              <a:t>‹#›</a:t>
            </a:fld>
            <a:endParaRPr lang="en-US"/>
          </a:p>
        </p:txBody>
      </p:sp>
    </p:spTree>
    <p:extLst>
      <p:ext uri="{BB962C8B-B14F-4D97-AF65-F5344CB8AC3E}">
        <p14:creationId xmlns:p14="http://schemas.microsoft.com/office/powerpoint/2010/main" val="673819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project we wanted to address a growing online issue, the quest for truth. With fake news taking over our news feed, how do we know what is fact and what is fiction?</a:t>
            </a:r>
          </a:p>
        </p:txBody>
      </p:sp>
      <p:sp>
        <p:nvSpPr>
          <p:cNvPr id="4" name="Slide Number Placeholder 3"/>
          <p:cNvSpPr>
            <a:spLocks noGrp="1"/>
          </p:cNvSpPr>
          <p:nvPr>
            <p:ph type="sldNum" sz="quarter" idx="10"/>
          </p:nvPr>
        </p:nvSpPr>
        <p:spPr/>
        <p:txBody>
          <a:bodyPr/>
          <a:lstStyle/>
          <a:p>
            <a:fld id="{FF513E63-9898-5A42-8895-8CD7EA4746F4}" type="slidenum">
              <a:rPr lang="en-US" smtClean="0"/>
              <a:t>1</a:t>
            </a:fld>
            <a:endParaRPr lang="en-US"/>
          </a:p>
        </p:txBody>
      </p:sp>
    </p:spTree>
    <p:extLst>
      <p:ext uri="{BB962C8B-B14F-4D97-AF65-F5344CB8AC3E}">
        <p14:creationId xmlns:p14="http://schemas.microsoft.com/office/powerpoint/2010/main" val="1175636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10</a:t>
            </a:fld>
            <a:endParaRPr lang="en-US"/>
          </a:p>
        </p:txBody>
      </p:sp>
    </p:spTree>
    <p:extLst>
      <p:ext uri="{BB962C8B-B14F-4D97-AF65-F5344CB8AC3E}">
        <p14:creationId xmlns:p14="http://schemas.microsoft.com/office/powerpoint/2010/main" val="7840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11</a:t>
            </a:fld>
            <a:endParaRPr lang="en-US"/>
          </a:p>
        </p:txBody>
      </p:sp>
    </p:spTree>
    <p:extLst>
      <p:ext uri="{BB962C8B-B14F-4D97-AF65-F5344CB8AC3E}">
        <p14:creationId xmlns:p14="http://schemas.microsoft.com/office/powerpoint/2010/main" val="2785721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12</a:t>
            </a:fld>
            <a:endParaRPr lang="en-US"/>
          </a:p>
        </p:txBody>
      </p:sp>
    </p:spTree>
    <p:extLst>
      <p:ext uri="{BB962C8B-B14F-4D97-AF65-F5344CB8AC3E}">
        <p14:creationId xmlns:p14="http://schemas.microsoft.com/office/powerpoint/2010/main" val="371009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13</a:t>
            </a:fld>
            <a:endParaRPr lang="en-US"/>
          </a:p>
        </p:txBody>
      </p:sp>
    </p:spTree>
    <p:extLst>
      <p:ext uri="{BB962C8B-B14F-4D97-AF65-F5344CB8AC3E}">
        <p14:creationId xmlns:p14="http://schemas.microsoft.com/office/powerpoint/2010/main" val="277145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knowledge is power, then research is the quest,</a:t>
            </a:r>
          </a:p>
          <a:p>
            <a:r>
              <a:rPr lang="en-US" dirty="0"/>
              <a:t>and </a:t>
            </a:r>
            <a:r>
              <a:rPr lang="en-US" dirty="0" err="1"/>
              <a:t>Figgit</a:t>
            </a:r>
            <a:r>
              <a:rPr lang="en-US" dirty="0"/>
              <a:t> is where that quest should begin.  </a:t>
            </a:r>
          </a:p>
          <a:p>
            <a:endParaRPr lang="en-US" dirty="0"/>
          </a:p>
          <a:p>
            <a:r>
              <a:rPr lang="en-US" dirty="0"/>
              <a:t>Let the quest begin.</a:t>
            </a:r>
          </a:p>
        </p:txBody>
      </p:sp>
      <p:sp>
        <p:nvSpPr>
          <p:cNvPr id="4" name="Slide Number Placeholder 3"/>
          <p:cNvSpPr>
            <a:spLocks noGrp="1"/>
          </p:cNvSpPr>
          <p:nvPr>
            <p:ph type="sldNum" sz="quarter" idx="10"/>
          </p:nvPr>
        </p:nvSpPr>
        <p:spPr/>
        <p:txBody>
          <a:bodyPr/>
          <a:lstStyle/>
          <a:p>
            <a:fld id="{FF513E63-9898-5A42-8895-8CD7EA4746F4}" type="slidenum">
              <a:rPr lang="en-US" smtClean="0"/>
              <a:t>14</a:t>
            </a:fld>
            <a:endParaRPr lang="en-US"/>
          </a:p>
        </p:txBody>
      </p:sp>
    </p:spTree>
    <p:extLst>
      <p:ext uri="{BB962C8B-B14F-4D97-AF65-F5344CB8AC3E}">
        <p14:creationId xmlns:p14="http://schemas.microsoft.com/office/powerpoint/2010/main" val="4292303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F513E63-9898-5A42-8895-8CD7EA4746F4}" type="slidenum">
              <a:rPr lang="en-US" smtClean="0"/>
              <a:t>15</a:t>
            </a:fld>
            <a:endParaRPr lang="en-US"/>
          </a:p>
        </p:txBody>
      </p:sp>
    </p:spTree>
    <p:extLst>
      <p:ext uri="{BB962C8B-B14F-4D97-AF65-F5344CB8AC3E}">
        <p14:creationId xmlns:p14="http://schemas.microsoft.com/office/powerpoint/2010/main" val="207727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 beings with </a:t>
            </a:r>
            <a:r>
              <a:rPr lang="en-US" dirty="0" err="1"/>
              <a:t>Figgit</a:t>
            </a:r>
            <a:r>
              <a:rPr lang="en-US" dirty="0"/>
              <a:t>.</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2</a:t>
            </a:fld>
            <a:endParaRPr lang="en-US"/>
          </a:p>
        </p:txBody>
      </p:sp>
    </p:spTree>
    <p:extLst>
      <p:ext uri="{BB962C8B-B14F-4D97-AF65-F5344CB8AC3E}">
        <p14:creationId xmlns:p14="http://schemas.microsoft.com/office/powerpoint/2010/main" val="85969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So how do we research the news that we hear?  Where do we start and how do we know we can trust the results we come up with to be unbiased and true?</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3</a:t>
            </a:fld>
            <a:endParaRPr lang="en-US"/>
          </a:p>
        </p:txBody>
      </p:sp>
    </p:spTree>
    <p:extLst>
      <p:ext uri="{BB962C8B-B14F-4D97-AF65-F5344CB8AC3E}">
        <p14:creationId xmlns:p14="http://schemas.microsoft.com/office/powerpoint/2010/main" val="31934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Figgit</a:t>
            </a:r>
            <a:r>
              <a:rPr lang="en-US" dirty="0"/>
              <a:t> app seeks to solve these dilemmas by providing a comprehensive online search tool that returns background information on news articles and their sources. </a:t>
            </a:r>
          </a:p>
        </p:txBody>
      </p:sp>
      <p:sp>
        <p:nvSpPr>
          <p:cNvPr id="4" name="Slide Number Placeholder 3"/>
          <p:cNvSpPr>
            <a:spLocks noGrp="1"/>
          </p:cNvSpPr>
          <p:nvPr>
            <p:ph type="sldNum" sz="quarter" idx="10"/>
          </p:nvPr>
        </p:nvSpPr>
        <p:spPr/>
        <p:txBody>
          <a:bodyPr/>
          <a:lstStyle/>
          <a:p>
            <a:fld id="{FF513E63-9898-5A42-8895-8CD7EA4746F4}" type="slidenum">
              <a:rPr lang="en-US" smtClean="0"/>
              <a:t>4</a:t>
            </a:fld>
            <a:endParaRPr lang="en-US"/>
          </a:p>
        </p:txBody>
      </p:sp>
    </p:spTree>
    <p:extLst>
      <p:ext uri="{BB962C8B-B14F-4D97-AF65-F5344CB8AC3E}">
        <p14:creationId xmlns:p14="http://schemas.microsoft.com/office/powerpoint/2010/main" val="357827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keyword search returns relevant news articles based on the users location and the keyword entered in the search bar. </a:t>
            </a:r>
            <a:r>
              <a:rPr lang="en-US"/>
              <a:t>The results will provide source information for each article along with a media bias rating scale. </a:t>
            </a:r>
          </a:p>
        </p:txBody>
      </p:sp>
      <p:sp>
        <p:nvSpPr>
          <p:cNvPr id="4" name="Slide Number Placeholder 3"/>
          <p:cNvSpPr>
            <a:spLocks noGrp="1"/>
          </p:cNvSpPr>
          <p:nvPr>
            <p:ph type="sldNum" sz="quarter" idx="10"/>
          </p:nvPr>
        </p:nvSpPr>
        <p:spPr/>
        <p:txBody>
          <a:bodyPr/>
          <a:lstStyle/>
          <a:p>
            <a:fld id="{FF513E63-9898-5A42-8895-8CD7EA4746F4}" type="slidenum">
              <a:rPr lang="en-US" smtClean="0"/>
              <a:t>5</a:t>
            </a:fld>
            <a:endParaRPr lang="en-US"/>
          </a:p>
        </p:txBody>
      </p:sp>
    </p:spTree>
    <p:extLst>
      <p:ext uri="{BB962C8B-B14F-4D97-AF65-F5344CB8AC3E}">
        <p14:creationId xmlns:p14="http://schemas.microsoft.com/office/powerpoint/2010/main" val="2134422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results are sorted by (click) keyword relevancy and (click) the users location. This helps to narrow down the search results and return only the most relevant articles to the search.</a:t>
            </a:r>
          </a:p>
          <a:p>
            <a:br>
              <a:rPr lang="en-US" dirty="0"/>
            </a:br>
            <a:endParaRPr lang="en-US" dirty="0"/>
          </a:p>
          <a:p>
            <a:r>
              <a:rPr lang="en-US" dirty="0"/>
              <a:t>Each search result contains the source, (click) headline, (click) publication date, (click) and author (click) of the article. </a:t>
            </a:r>
          </a:p>
          <a:p>
            <a:br>
              <a:rPr lang="en-US" dirty="0"/>
            </a:br>
            <a:endParaRPr lang="en-US" dirty="0"/>
          </a:p>
          <a:p>
            <a:r>
              <a:rPr lang="en-US" dirty="0"/>
              <a:t>It also contains a (click) Bias Rating scale that illustrates the media bias commonly associated with that particular news source. </a:t>
            </a:r>
          </a:p>
          <a:p>
            <a:br>
              <a:rPr lang="en-US" dirty="0"/>
            </a:br>
            <a:endParaRPr lang="en-US" dirty="0"/>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6</a:t>
            </a:fld>
            <a:endParaRPr lang="en-US"/>
          </a:p>
        </p:txBody>
      </p:sp>
    </p:spTree>
    <p:extLst>
      <p:ext uri="{BB962C8B-B14F-4D97-AF65-F5344CB8AC3E}">
        <p14:creationId xmlns:p14="http://schemas.microsoft.com/office/powerpoint/2010/main" val="426706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Bias Rating is based on news source reporting and its tendency to publish stories with a liberal, conservative or neutral view. The rating is defined by a row of boxes, with the red box depicting views from left to right, the far left being the extreme left or liberal view and the far right being the extreme right or conservative view. </a:t>
            </a:r>
          </a:p>
        </p:txBody>
      </p:sp>
      <p:sp>
        <p:nvSpPr>
          <p:cNvPr id="4" name="Slide Number Placeholder 3"/>
          <p:cNvSpPr>
            <a:spLocks noGrp="1"/>
          </p:cNvSpPr>
          <p:nvPr>
            <p:ph type="sldNum" sz="quarter" idx="10"/>
          </p:nvPr>
        </p:nvSpPr>
        <p:spPr/>
        <p:txBody>
          <a:bodyPr/>
          <a:lstStyle/>
          <a:p>
            <a:fld id="{FF513E63-9898-5A42-8895-8CD7EA4746F4}" type="slidenum">
              <a:rPr lang="en-US" smtClean="0"/>
              <a:t>7</a:t>
            </a:fld>
            <a:endParaRPr lang="en-US"/>
          </a:p>
        </p:txBody>
      </p:sp>
    </p:spTree>
    <p:extLst>
      <p:ext uri="{BB962C8B-B14F-4D97-AF65-F5344CB8AC3E}">
        <p14:creationId xmlns:p14="http://schemas.microsoft.com/office/powerpoint/2010/main" val="4207432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ratings are based on data retrieved from various sources like (click)</a:t>
            </a:r>
          </a:p>
          <a:p>
            <a:r>
              <a:rPr lang="en-US" dirty="0"/>
              <a:t>Market Watch, (click) Business Insider (click) and </a:t>
            </a:r>
            <a:r>
              <a:rPr lang="en-US" dirty="0" err="1"/>
              <a:t>AllSides.com</a:t>
            </a:r>
            <a:r>
              <a:rPr lang="en-US" dirty="0"/>
              <a:t>, a website that collects community feedback to present a media bias rating for online news sources.</a:t>
            </a:r>
          </a:p>
          <a:p>
            <a:r>
              <a:rPr lang="en-US" dirty="0"/>
              <a:t>(click)</a:t>
            </a:r>
          </a:p>
          <a:p>
            <a:endParaRPr lang="en-US" dirty="0"/>
          </a:p>
        </p:txBody>
      </p:sp>
      <p:sp>
        <p:nvSpPr>
          <p:cNvPr id="4" name="Slide Number Placeholder 3"/>
          <p:cNvSpPr>
            <a:spLocks noGrp="1"/>
          </p:cNvSpPr>
          <p:nvPr>
            <p:ph type="sldNum" sz="quarter" idx="10"/>
          </p:nvPr>
        </p:nvSpPr>
        <p:spPr/>
        <p:txBody>
          <a:bodyPr/>
          <a:lstStyle/>
          <a:p>
            <a:fld id="{FF513E63-9898-5A42-8895-8CD7EA4746F4}" type="slidenum">
              <a:rPr lang="en-US" smtClean="0"/>
              <a:t>8</a:t>
            </a:fld>
            <a:endParaRPr lang="en-US"/>
          </a:p>
        </p:txBody>
      </p:sp>
    </p:spTree>
    <p:extLst>
      <p:ext uri="{BB962C8B-B14F-4D97-AF65-F5344CB8AC3E}">
        <p14:creationId xmlns:p14="http://schemas.microsoft.com/office/powerpoint/2010/main" val="356924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bias rating is not to tell the reader whether a story is accurate or fake news, but to provide the user with information that will give them perspective as to where the story originated while also providing additional stories on the same subject but from an (click) alternate source. It encourages the reader to view information from a (click) different perspective and, ultimately, be (click) better informed.</a:t>
            </a:r>
          </a:p>
          <a:p>
            <a:r>
              <a:rPr lang="en-US" dirty="0"/>
              <a:t>(click)</a:t>
            </a:r>
          </a:p>
          <a:p>
            <a:r>
              <a:rPr lang="en-US" dirty="0"/>
              <a:t>(click)</a:t>
            </a:r>
          </a:p>
        </p:txBody>
      </p:sp>
      <p:sp>
        <p:nvSpPr>
          <p:cNvPr id="4" name="Slide Number Placeholder 3"/>
          <p:cNvSpPr>
            <a:spLocks noGrp="1"/>
          </p:cNvSpPr>
          <p:nvPr>
            <p:ph type="sldNum" sz="quarter" idx="10"/>
          </p:nvPr>
        </p:nvSpPr>
        <p:spPr/>
        <p:txBody>
          <a:bodyPr/>
          <a:lstStyle/>
          <a:p>
            <a:fld id="{FF513E63-9898-5A42-8895-8CD7EA4746F4}" type="slidenum">
              <a:rPr lang="en-US" smtClean="0"/>
              <a:t>9</a:t>
            </a:fld>
            <a:endParaRPr lang="en-US"/>
          </a:p>
        </p:txBody>
      </p:sp>
    </p:spTree>
    <p:extLst>
      <p:ext uri="{BB962C8B-B14F-4D97-AF65-F5344CB8AC3E}">
        <p14:creationId xmlns:p14="http://schemas.microsoft.com/office/powerpoint/2010/main" val="71298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6/10/18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6/10/18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84775"/>
          </a:xfrm>
          <a:prstGeom prst="rect">
            <a:avLst/>
          </a:prstGeom>
          <a:noFill/>
        </p:spPr>
        <p:txBody>
          <a:bodyPr wrap="square" rtlCol="0">
            <a:spAutoFit/>
          </a:bodyPr>
          <a:lstStyle/>
          <a:p>
            <a:pPr algn="ctr"/>
            <a:r>
              <a:rPr lang="en-US" sz="32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4"/>
          <a:stretch>
            <a:fillRect/>
          </a:stretch>
        </p:blipFill>
        <p:spPr>
          <a:xfrm>
            <a:off x="3979654" y="2641600"/>
            <a:ext cx="4199946" cy="1549400"/>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3" name="applause.wav"/>
          </p:stSnd>
        </p:sndAc>
      </p:transition>
    </mc:Choice>
    <mc:Fallback xmlns="">
      <p:transition spd="slow" advClick="0">
        <p:fade/>
        <p:sndAc>
          <p:stSnd>
            <p:snd r:embed="rId5"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769833"/>
            <a:ext cx="12192000" cy="722811"/>
          </a:xfrm>
        </p:spPr>
        <p:txBody>
          <a:bodyPr>
            <a:noAutofit/>
          </a:bodyPr>
          <a:lstStyle/>
          <a:p>
            <a:r>
              <a:rPr lang="en-US" sz="3200" dirty="0">
                <a:latin typeface="Adobe Garamond Pro" panose="02020502060506020403" pitchFamily="18" charset="77"/>
                <a:ea typeface="FangSong" panose="02010609060101010101" pitchFamily="49" charset="-122"/>
              </a:rPr>
              <a:t>The quest begins with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4"/>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0964C-8C84-9949-8BB5-942253A952A6}"/>
              </a:ext>
            </a:extLst>
          </p:cNvPr>
          <p:cNvPicPr>
            <a:picLocks noChangeAspect="1"/>
          </p:cNvPicPr>
          <p:nvPr/>
        </p:nvPicPr>
        <p:blipFill>
          <a:blip r:embed="rId3"/>
          <a:stretch>
            <a:fillRect/>
          </a:stretch>
        </p:blipFill>
        <p:spPr>
          <a:xfrm>
            <a:off x="295004" y="3889893"/>
            <a:ext cx="4705618" cy="2999831"/>
          </a:xfrm>
          <a:prstGeom prst="rect">
            <a:avLst/>
          </a:prstGeom>
        </p:spPr>
      </p:pic>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490631"/>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714493"/>
            <a:ext cx="7304314" cy="4787831"/>
          </a:xfrm>
        </p:spPr>
        <p:txBody>
          <a:bodyPr>
            <a:normAutofit/>
          </a:bodyPr>
          <a:lstStyle/>
          <a:p>
            <a:pPr>
              <a:spcBef>
                <a:spcPts val="1600"/>
              </a:spcBef>
            </a:pPr>
            <a:r>
              <a:rPr lang="en-US" b="1" dirty="0">
                <a:latin typeface="Adobe Garamond Pro" panose="02020502060506020403" pitchFamily="18" charset="77"/>
              </a:rPr>
              <a:t>How do we research the news that we hear?</a:t>
            </a:r>
          </a:p>
          <a:p>
            <a:pPr>
              <a:spcBef>
                <a:spcPts val="1600"/>
              </a:spcBef>
            </a:pPr>
            <a:r>
              <a:rPr lang="en-US" b="1" dirty="0">
                <a:latin typeface="Adobe Garamond Pro" panose="02020502060506020403" pitchFamily="18" charset="77"/>
              </a:rPr>
              <a:t>Where do we start?</a:t>
            </a:r>
          </a:p>
          <a:p>
            <a:pPr>
              <a:spcBef>
                <a:spcPts val="1600"/>
              </a:spcBef>
            </a:pPr>
            <a:r>
              <a:rPr lang="en-US" b="1" dirty="0">
                <a:latin typeface="Adobe Garamond Pro" panose="02020502060506020403" pitchFamily="18" charset="77"/>
              </a:rPr>
              <a:t>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43782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4"/>
          <a:stretch>
            <a:fillRect/>
          </a:stretch>
        </p:blipFill>
        <p:spPr>
          <a:xfrm>
            <a:off x="7730067" y="812799"/>
            <a:ext cx="4461933" cy="6045201"/>
          </a:xfrm>
          <a:prstGeom prst="rect">
            <a:avLst/>
          </a:prstGeom>
        </p:spPr>
      </p:pic>
      <p:pic>
        <p:nvPicPr>
          <p:cNvPr id="12" name="Picture 11">
            <a:extLst>
              <a:ext uri="{FF2B5EF4-FFF2-40B4-BE49-F238E27FC236}">
                <a16:creationId xmlns:a16="http://schemas.microsoft.com/office/drawing/2014/main" id="{11B08AE8-4AEA-AF45-83CF-9FE8233489C7}"/>
              </a:ext>
            </a:extLst>
          </p:cNvPr>
          <p:cNvPicPr>
            <a:picLocks noChangeAspect="1"/>
          </p:cNvPicPr>
          <p:nvPr/>
        </p:nvPicPr>
        <p:blipFill>
          <a:blip r:embed="rId5"/>
          <a:stretch>
            <a:fillRect/>
          </a:stretch>
        </p:blipFill>
        <p:spPr>
          <a:xfrm>
            <a:off x="4508232" y="3835399"/>
            <a:ext cx="4780273" cy="4435304"/>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E71A5B-2A22-B24C-A2DC-41EFC06A0B18}"/>
              </a:ext>
            </a:extLst>
          </p:cNvPr>
          <p:cNvPicPr>
            <a:picLocks noChangeAspect="1"/>
          </p:cNvPicPr>
          <p:nvPr/>
        </p:nvPicPr>
        <p:blipFill>
          <a:blip r:embed="rId3"/>
          <a:stretch>
            <a:fillRect/>
          </a:stretch>
        </p:blipFill>
        <p:spPr>
          <a:xfrm>
            <a:off x="1379873" y="-1"/>
            <a:ext cx="9100763" cy="3357563"/>
          </a:xfrm>
          <a:prstGeom prst="rect">
            <a:avLst/>
          </a:prstGeom>
        </p:spPr>
      </p:pic>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2" name="TextBox 11">
            <a:extLst>
              <a:ext uri="{FF2B5EF4-FFF2-40B4-BE49-F238E27FC236}">
                <a16:creationId xmlns:a16="http://schemas.microsoft.com/office/drawing/2014/main" id="{A2700A22-2CA1-B74E-B8EB-6C224CEE9BC5}"/>
              </a:ext>
            </a:extLst>
          </p:cNvPr>
          <p:cNvSpPr txBox="1"/>
          <p:nvPr/>
        </p:nvSpPr>
        <p:spPr>
          <a:xfrm>
            <a:off x="792479" y="3065555"/>
            <a:ext cx="5868653"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Comprehensive online search tool for news articles</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background information for news articles and their sources</a:t>
            </a:r>
          </a:p>
        </p:txBody>
      </p:sp>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4A20C80-BAD9-8641-9E97-F23B52BC3E38}"/>
              </a:ext>
            </a:extLst>
          </p:cNvPr>
          <p:cNvPicPr>
            <a:picLocks noChangeAspect="1"/>
          </p:cNvPicPr>
          <p:nvPr/>
        </p:nvPicPr>
        <p:blipFill>
          <a:blip r:embed="rId3"/>
          <a:stretch>
            <a:fillRect/>
          </a:stretch>
        </p:blipFill>
        <p:spPr>
          <a:xfrm>
            <a:off x="1379873" y="-1"/>
            <a:ext cx="9100763" cy="3357563"/>
          </a:xfrm>
          <a:prstGeom prst="rect">
            <a:avLst/>
          </a:prstGeom>
        </p:spPr>
      </p:pic>
      <p:pic>
        <p:nvPicPr>
          <p:cNvPr id="16" name="Picture 15">
            <a:extLst>
              <a:ext uri="{FF2B5EF4-FFF2-40B4-BE49-F238E27FC236}">
                <a16:creationId xmlns:a16="http://schemas.microsoft.com/office/drawing/2014/main" id="{AFF35EE0-2E56-6F4D-92D6-59BBFCCCC539}"/>
              </a:ext>
            </a:extLst>
          </p:cNvPr>
          <p:cNvPicPr>
            <a:picLocks noChangeAspect="1"/>
          </p:cNvPicPr>
          <p:nvPr/>
        </p:nvPicPr>
        <p:blipFill>
          <a:blip r:embed="rId4"/>
          <a:stretch>
            <a:fillRect/>
          </a:stretch>
        </p:blipFill>
        <p:spPr>
          <a:xfrm>
            <a:off x="6852296" y="1671637"/>
            <a:ext cx="5588619" cy="6436073"/>
          </a:xfrm>
          <a:prstGeom prst="rect">
            <a:avLst/>
          </a:prstGeom>
        </p:spPr>
      </p:pic>
      <p:sp>
        <p:nvSpPr>
          <p:cNvPr id="17" name="TextBox 16">
            <a:extLst>
              <a:ext uri="{FF2B5EF4-FFF2-40B4-BE49-F238E27FC236}">
                <a16:creationId xmlns:a16="http://schemas.microsoft.com/office/drawing/2014/main" id="{531965AE-FAC0-0A4E-9510-BC9ADB7E65E5}"/>
              </a:ext>
            </a:extLst>
          </p:cNvPr>
          <p:cNvSpPr txBox="1"/>
          <p:nvPr/>
        </p:nvSpPr>
        <p:spPr>
          <a:xfrm>
            <a:off x="792479" y="3065555"/>
            <a:ext cx="6059817" cy="2759730"/>
          </a:xfrm>
          <a:prstGeom prst="rect">
            <a:avLst/>
          </a:prstGeom>
          <a:noFill/>
        </p:spPr>
        <p:txBody>
          <a:bodyPr wrap="square" rtlCol="0">
            <a:spAutoFit/>
          </a:bodyPr>
          <a:lstStyle/>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Returns relevant search results based on the user location and keyword data</a:t>
            </a:r>
          </a:p>
          <a:p>
            <a:pPr marL="285750" indent="-285750">
              <a:spcBef>
                <a:spcPts val="1600"/>
              </a:spcBef>
              <a:buFont typeface="Arial" panose="020B0604020202020204" pitchFamily="34" charset="0"/>
              <a:buChar char="•"/>
            </a:pPr>
            <a:r>
              <a:rPr lang="en-US" sz="3200" b="1" dirty="0">
                <a:latin typeface="Adobe Garamond Pro" panose="02020502060506020403" pitchFamily="18" charset="77"/>
              </a:rPr>
              <a:t>Provides a simple rating system to help determine media bias</a:t>
            </a:r>
          </a:p>
        </p:txBody>
      </p:sp>
    </p:spTree>
    <p:extLst>
      <p:ext uri="{BB962C8B-B14F-4D97-AF65-F5344CB8AC3E}">
        <p14:creationId xmlns:p14="http://schemas.microsoft.com/office/powerpoint/2010/main" val="11199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68B7A5-7248-4447-B329-8BA1F7E4B7FF}"/>
              </a:ext>
            </a:extLst>
          </p:cNvPr>
          <p:cNvPicPr>
            <a:picLocks noChangeAspect="1"/>
          </p:cNvPicPr>
          <p:nvPr/>
        </p:nvPicPr>
        <p:blipFill>
          <a:blip r:embed="rId3"/>
          <a:stretch>
            <a:fillRect/>
          </a:stretch>
        </p:blipFill>
        <p:spPr>
          <a:xfrm>
            <a:off x="0" y="3321"/>
            <a:ext cx="12192000" cy="8914580"/>
          </a:xfrm>
          <a:prstGeom prst="rect">
            <a:avLst/>
          </a:prstGeom>
        </p:spPr>
      </p:pic>
      <p:sp>
        <p:nvSpPr>
          <p:cNvPr id="8" name="Freeform 7">
            <a:extLst>
              <a:ext uri="{FF2B5EF4-FFF2-40B4-BE49-F238E27FC236}">
                <a16:creationId xmlns:a16="http://schemas.microsoft.com/office/drawing/2014/main" id="{449BC3AB-E96C-EB40-9211-958FE21A5978}"/>
              </a:ext>
            </a:extLst>
          </p:cNvPr>
          <p:cNvSpPr/>
          <p:nvPr/>
        </p:nvSpPr>
        <p:spPr>
          <a:xfrm>
            <a:off x="8542421" y="3308684"/>
            <a:ext cx="2322095"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9" name="Freeform 8">
            <a:extLst>
              <a:ext uri="{FF2B5EF4-FFF2-40B4-BE49-F238E27FC236}">
                <a16:creationId xmlns:a16="http://schemas.microsoft.com/office/drawing/2014/main" id="{DCE0C5DD-9BFE-454E-BBBA-D6E9AD8808A0}"/>
              </a:ext>
            </a:extLst>
          </p:cNvPr>
          <p:cNvSpPr/>
          <p:nvPr/>
        </p:nvSpPr>
        <p:spPr>
          <a:xfrm>
            <a:off x="1301262" y="2845697"/>
            <a:ext cx="1957753" cy="385011"/>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3975"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0" name="Freeform 9">
            <a:extLst>
              <a:ext uri="{FF2B5EF4-FFF2-40B4-BE49-F238E27FC236}">
                <a16:creationId xmlns:a16="http://schemas.microsoft.com/office/drawing/2014/main" id="{2A9D39A2-4AB3-A648-8E14-861D4422F7AB}"/>
              </a:ext>
            </a:extLst>
          </p:cNvPr>
          <p:cNvSpPr/>
          <p:nvPr/>
        </p:nvSpPr>
        <p:spPr>
          <a:xfrm>
            <a:off x="9340771" y="5416952"/>
            <a:ext cx="1388962" cy="439838"/>
          </a:xfrm>
          <a:custGeom>
            <a:avLst/>
            <a:gdLst>
              <a:gd name="connsiteX0" fmla="*/ 1186774 w 2480553"/>
              <a:gd name="connsiteY0" fmla="*/ 0 h 622570"/>
              <a:gd name="connsiteX1" fmla="*/ 1079770 w 2480553"/>
              <a:gd name="connsiteY1" fmla="*/ 0 h 622570"/>
              <a:gd name="connsiteX2" fmla="*/ 914400 w 2480553"/>
              <a:gd name="connsiteY2" fmla="*/ 9728 h 622570"/>
              <a:gd name="connsiteX3" fmla="*/ 729574 w 2480553"/>
              <a:gd name="connsiteY3" fmla="*/ 19455 h 622570"/>
              <a:gd name="connsiteX4" fmla="*/ 515566 w 2480553"/>
              <a:gd name="connsiteY4" fmla="*/ 48638 h 622570"/>
              <a:gd name="connsiteX5" fmla="*/ 457200 w 2480553"/>
              <a:gd name="connsiteY5" fmla="*/ 58366 h 622570"/>
              <a:gd name="connsiteX6" fmla="*/ 389106 w 2480553"/>
              <a:gd name="connsiteY6" fmla="*/ 77821 h 622570"/>
              <a:gd name="connsiteX7" fmla="*/ 194553 w 2480553"/>
              <a:gd name="connsiteY7" fmla="*/ 116732 h 622570"/>
              <a:gd name="connsiteX8" fmla="*/ 126459 w 2480553"/>
              <a:gd name="connsiteY8" fmla="*/ 155643 h 622570"/>
              <a:gd name="connsiteX9" fmla="*/ 97276 w 2480553"/>
              <a:gd name="connsiteY9" fmla="*/ 184826 h 622570"/>
              <a:gd name="connsiteX10" fmla="*/ 68093 w 2480553"/>
              <a:gd name="connsiteY10" fmla="*/ 204281 h 622570"/>
              <a:gd name="connsiteX11" fmla="*/ 19455 w 2480553"/>
              <a:gd name="connsiteY11" fmla="*/ 262647 h 622570"/>
              <a:gd name="connsiteX12" fmla="*/ 0 w 2480553"/>
              <a:gd name="connsiteY12" fmla="*/ 330740 h 622570"/>
              <a:gd name="connsiteX13" fmla="*/ 19455 w 2480553"/>
              <a:gd name="connsiteY13" fmla="*/ 437745 h 622570"/>
              <a:gd name="connsiteX14" fmla="*/ 77821 w 2480553"/>
              <a:gd name="connsiteY14" fmla="*/ 486383 h 622570"/>
              <a:gd name="connsiteX15" fmla="*/ 136187 w 2480553"/>
              <a:gd name="connsiteY15" fmla="*/ 505838 h 622570"/>
              <a:gd name="connsiteX16" fmla="*/ 184825 w 2480553"/>
              <a:gd name="connsiteY16" fmla="*/ 535021 h 622570"/>
              <a:gd name="connsiteX17" fmla="*/ 272374 w 2480553"/>
              <a:gd name="connsiteY17" fmla="*/ 554477 h 622570"/>
              <a:gd name="connsiteX18" fmla="*/ 311285 w 2480553"/>
              <a:gd name="connsiteY18" fmla="*/ 564204 h 622570"/>
              <a:gd name="connsiteX19" fmla="*/ 476655 w 2480553"/>
              <a:gd name="connsiteY19" fmla="*/ 593387 h 622570"/>
              <a:gd name="connsiteX20" fmla="*/ 612842 w 2480553"/>
              <a:gd name="connsiteY20" fmla="*/ 603115 h 622570"/>
              <a:gd name="connsiteX21" fmla="*/ 778213 w 2480553"/>
              <a:gd name="connsiteY21" fmla="*/ 612843 h 622570"/>
              <a:gd name="connsiteX22" fmla="*/ 1196502 w 2480553"/>
              <a:gd name="connsiteY22" fmla="*/ 622570 h 622570"/>
              <a:gd name="connsiteX23" fmla="*/ 1857983 w 2480553"/>
              <a:gd name="connsiteY23" fmla="*/ 612843 h 622570"/>
              <a:gd name="connsiteX24" fmla="*/ 1955259 w 2480553"/>
              <a:gd name="connsiteY24" fmla="*/ 603115 h 622570"/>
              <a:gd name="connsiteX25" fmla="*/ 1984442 w 2480553"/>
              <a:gd name="connsiteY25" fmla="*/ 593387 h 622570"/>
              <a:gd name="connsiteX26" fmla="*/ 2033081 w 2480553"/>
              <a:gd name="connsiteY26" fmla="*/ 583660 h 622570"/>
              <a:gd name="connsiteX27" fmla="*/ 2081719 w 2480553"/>
              <a:gd name="connsiteY27" fmla="*/ 564204 h 622570"/>
              <a:gd name="connsiteX28" fmla="*/ 2178996 w 2480553"/>
              <a:gd name="connsiteY28" fmla="*/ 544749 h 622570"/>
              <a:gd name="connsiteX29" fmla="*/ 2266545 w 2480553"/>
              <a:gd name="connsiteY29" fmla="*/ 525294 h 622570"/>
              <a:gd name="connsiteX30" fmla="*/ 2344366 w 2480553"/>
              <a:gd name="connsiteY30" fmla="*/ 476655 h 622570"/>
              <a:gd name="connsiteX31" fmla="*/ 2373549 w 2480553"/>
              <a:gd name="connsiteY31" fmla="*/ 447472 h 622570"/>
              <a:gd name="connsiteX32" fmla="*/ 2412459 w 2480553"/>
              <a:gd name="connsiteY32" fmla="*/ 418289 h 622570"/>
              <a:gd name="connsiteX33" fmla="*/ 2451370 w 2480553"/>
              <a:gd name="connsiteY33" fmla="*/ 359923 h 622570"/>
              <a:gd name="connsiteX34" fmla="*/ 2480553 w 2480553"/>
              <a:gd name="connsiteY34" fmla="*/ 301557 h 622570"/>
              <a:gd name="connsiteX35" fmla="*/ 2470825 w 2480553"/>
              <a:gd name="connsiteY35" fmla="*/ 262647 h 622570"/>
              <a:gd name="connsiteX36" fmla="*/ 2412459 w 2480553"/>
              <a:gd name="connsiteY36" fmla="*/ 204281 h 622570"/>
              <a:gd name="connsiteX37" fmla="*/ 2383276 w 2480553"/>
              <a:gd name="connsiteY37" fmla="*/ 194553 h 622570"/>
              <a:gd name="connsiteX38" fmla="*/ 2344366 w 2480553"/>
              <a:gd name="connsiteY38" fmla="*/ 175098 h 622570"/>
              <a:gd name="connsiteX39" fmla="*/ 2247089 w 2480553"/>
              <a:gd name="connsiteY39" fmla="*/ 136187 h 622570"/>
              <a:gd name="connsiteX40" fmla="*/ 2188723 w 2480553"/>
              <a:gd name="connsiteY40" fmla="*/ 126460 h 622570"/>
              <a:gd name="connsiteX41" fmla="*/ 2110902 w 2480553"/>
              <a:gd name="connsiteY41" fmla="*/ 107004 h 622570"/>
              <a:gd name="connsiteX42" fmla="*/ 1692613 w 2480553"/>
              <a:gd name="connsiteY42" fmla="*/ 97277 h 622570"/>
              <a:gd name="connsiteX43" fmla="*/ 1439693 w 2480553"/>
              <a:gd name="connsiteY43" fmla="*/ 107004 h 622570"/>
              <a:gd name="connsiteX44" fmla="*/ 1147864 w 2480553"/>
              <a:gd name="connsiteY44" fmla="*/ 97277 h 622570"/>
              <a:gd name="connsiteX45" fmla="*/ 1070042 w 2480553"/>
              <a:gd name="connsiteY45" fmla="*/ 97277 h 62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80553" h="622570">
                <a:moveTo>
                  <a:pt x="1186774" y="0"/>
                </a:moveTo>
                <a:cubicBezTo>
                  <a:pt x="1014786" y="28666"/>
                  <a:pt x="1229324" y="0"/>
                  <a:pt x="1079770" y="0"/>
                </a:cubicBezTo>
                <a:cubicBezTo>
                  <a:pt x="1024551" y="0"/>
                  <a:pt x="969534" y="6665"/>
                  <a:pt x="914400" y="9728"/>
                </a:cubicBezTo>
                <a:lnTo>
                  <a:pt x="729574" y="19455"/>
                </a:lnTo>
                <a:cubicBezTo>
                  <a:pt x="636424" y="25879"/>
                  <a:pt x="611932" y="32577"/>
                  <a:pt x="515566" y="48638"/>
                </a:cubicBezTo>
                <a:cubicBezTo>
                  <a:pt x="496111" y="51881"/>
                  <a:pt x="475911" y="52129"/>
                  <a:pt x="457200" y="58366"/>
                </a:cubicBezTo>
                <a:cubicBezTo>
                  <a:pt x="431387" y="66971"/>
                  <a:pt x="417033" y="72585"/>
                  <a:pt x="389106" y="77821"/>
                </a:cubicBezTo>
                <a:cubicBezTo>
                  <a:pt x="373476" y="80752"/>
                  <a:pt x="224236" y="101891"/>
                  <a:pt x="194553" y="116732"/>
                </a:cubicBezTo>
                <a:cubicBezTo>
                  <a:pt x="170762" y="128627"/>
                  <a:pt x="147086" y="138453"/>
                  <a:pt x="126459" y="155643"/>
                </a:cubicBezTo>
                <a:cubicBezTo>
                  <a:pt x="115891" y="164450"/>
                  <a:pt x="107844" y="176019"/>
                  <a:pt x="97276" y="184826"/>
                </a:cubicBezTo>
                <a:cubicBezTo>
                  <a:pt x="88295" y="192310"/>
                  <a:pt x="77074" y="196797"/>
                  <a:pt x="68093" y="204281"/>
                </a:cubicBezTo>
                <a:cubicBezTo>
                  <a:pt x="49652" y="219648"/>
                  <a:pt x="30387" y="240784"/>
                  <a:pt x="19455" y="262647"/>
                </a:cubicBezTo>
                <a:cubicBezTo>
                  <a:pt x="12476" y="276606"/>
                  <a:pt x="3118" y="318268"/>
                  <a:pt x="0" y="330740"/>
                </a:cubicBezTo>
                <a:cubicBezTo>
                  <a:pt x="413" y="334043"/>
                  <a:pt x="5612" y="416980"/>
                  <a:pt x="19455" y="437745"/>
                </a:cubicBezTo>
                <a:cubicBezTo>
                  <a:pt x="29101" y="452214"/>
                  <a:pt x="60820" y="478827"/>
                  <a:pt x="77821" y="486383"/>
                </a:cubicBezTo>
                <a:cubicBezTo>
                  <a:pt x="96561" y="494712"/>
                  <a:pt x="118602" y="495287"/>
                  <a:pt x="136187" y="505838"/>
                </a:cubicBezTo>
                <a:cubicBezTo>
                  <a:pt x="152400" y="515566"/>
                  <a:pt x="167548" y="527342"/>
                  <a:pt x="184825" y="535021"/>
                </a:cubicBezTo>
                <a:cubicBezTo>
                  <a:pt x="196686" y="540293"/>
                  <a:pt x="263914" y="552597"/>
                  <a:pt x="272374" y="554477"/>
                </a:cubicBezTo>
                <a:cubicBezTo>
                  <a:pt x="285425" y="557377"/>
                  <a:pt x="298212" y="561403"/>
                  <a:pt x="311285" y="564204"/>
                </a:cubicBezTo>
                <a:cubicBezTo>
                  <a:pt x="358522" y="574326"/>
                  <a:pt x="426111" y="588573"/>
                  <a:pt x="476655" y="593387"/>
                </a:cubicBezTo>
                <a:cubicBezTo>
                  <a:pt x="521961" y="597702"/>
                  <a:pt x="567425" y="600185"/>
                  <a:pt x="612842" y="603115"/>
                </a:cubicBezTo>
                <a:cubicBezTo>
                  <a:pt x="667946" y="606670"/>
                  <a:pt x="723025" y="611003"/>
                  <a:pt x="778213" y="612843"/>
                </a:cubicBezTo>
                <a:cubicBezTo>
                  <a:pt x="917603" y="617489"/>
                  <a:pt x="1057072" y="619328"/>
                  <a:pt x="1196502" y="622570"/>
                </a:cubicBezTo>
                <a:lnTo>
                  <a:pt x="1857983" y="612843"/>
                </a:lnTo>
                <a:cubicBezTo>
                  <a:pt x="1890559" y="612008"/>
                  <a:pt x="1923051" y="608070"/>
                  <a:pt x="1955259" y="603115"/>
                </a:cubicBezTo>
                <a:cubicBezTo>
                  <a:pt x="1965394" y="601556"/>
                  <a:pt x="1974494" y="595874"/>
                  <a:pt x="1984442" y="593387"/>
                </a:cubicBezTo>
                <a:cubicBezTo>
                  <a:pt x="2000482" y="589377"/>
                  <a:pt x="2016868" y="586902"/>
                  <a:pt x="2033081" y="583660"/>
                </a:cubicBezTo>
                <a:cubicBezTo>
                  <a:pt x="2049294" y="577175"/>
                  <a:pt x="2065153" y="569726"/>
                  <a:pt x="2081719" y="564204"/>
                </a:cubicBezTo>
                <a:cubicBezTo>
                  <a:pt x="2112682" y="553883"/>
                  <a:pt x="2147398" y="550494"/>
                  <a:pt x="2178996" y="544749"/>
                </a:cubicBezTo>
                <a:cubicBezTo>
                  <a:pt x="2224270" y="536517"/>
                  <a:pt x="2224915" y="535701"/>
                  <a:pt x="2266545" y="525294"/>
                </a:cubicBezTo>
                <a:cubicBezTo>
                  <a:pt x="2306401" y="505365"/>
                  <a:pt x="2309009" y="506961"/>
                  <a:pt x="2344366" y="476655"/>
                </a:cubicBezTo>
                <a:cubicBezTo>
                  <a:pt x="2354811" y="467702"/>
                  <a:pt x="2363104" y="456425"/>
                  <a:pt x="2373549" y="447472"/>
                </a:cubicBezTo>
                <a:cubicBezTo>
                  <a:pt x="2385858" y="436921"/>
                  <a:pt x="2401688" y="430406"/>
                  <a:pt x="2412459" y="418289"/>
                </a:cubicBezTo>
                <a:cubicBezTo>
                  <a:pt x="2427993" y="400813"/>
                  <a:pt x="2438400" y="379378"/>
                  <a:pt x="2451370" y="359923"/>
                </a:cubicBezTo>
                <a:cubicBezTo>
                  <a:pt x="2476512" y="322209"/>
                  <a:pt x="2467128" y="341830"/>
                  <a:pt x="2480553" y="301557"/>
                </a:cubicBezTo>
                <a:cubicBezTo>
                  <a:pt x="2477310" y="288587"/>
                  <a:pt x="2476091" y="274935"/>
                  <a:pt x="2470825" y="262647"/>
                </a:cubicBezTo>
                <a:cubicBezTo>
                  <a:pt x="2459359" y="235893"/>
                  <a:pt x="2437173" y="218403"/>
                  <a:pt x="2412459" y="204281"/>
                </a:cubicBezTo>
                <a:cubicBezTo>
                  <a:pt x="2403556" y="199194"/>
                  <a:pt x="2392701" y="198592"/>
                  <a:pt x="2383276" y="194553"/>
                </a:cubicBezTo>
                <a:cubicBezTo>
                  <a:pt x="2369948" y="188841"/>
                  <a:pt x="2357694" y="180810"/>
                  <a:pt x="2344366" y="175098"/>
                </a:cubicBezTo>
                <a:cubicBezTo>
                  <a:pt x="2312266" y="161341"/>
                  <a:pt x="2281537" y="141928"/>
                  <a:pt x="2247089" y="136187"/>
                </a:cubicBezTo>
                <a:cubicBezTo>
                  <a:pt x="2227634" y="132945"/>
                  <a:pt x="2208009" y="130593"/>
                  <a:pt x="2188723" y="126460"/>
                </a:cubicBezTo>
                <a:cubicBezTo>
                  <a:pt x="2162578" y="120857"/>
                  <a:pt x="2137634" y="107626"/>
                  <a:pt x="2110902" y="107004"/>
                </a:cubicBezTo>
                <a:lnTo>
                  <a:pt x="1692613" y="97277"/>
                </a:lnTo>
                <a:cubicBezTo>
                  <a:pt x="1608306" y="100519"/>
                  <a:pt x="1524062" y="107004"/>
                  <a:pt x="1439693" y="107004"/>
                </a:cubicBezTo>
                <a:cubicBezTo>
                  <a:pt x="1342363" y="107004"/>
                  <a:pt x="1245161" y="99837"/>
                  <a:pt x="1147864" y="97277"/>
                </a:cubicBezTo>
                <a:cubicBezTo>
                  <a:pt x="1121932" y="96595"/>
                  <a:pt x="1095983" y="97277"/>
                  <a:pt x="1070042" y="97277"/>
                </a:cubicBezTo>
              </a:path>
            </a:pathLst>
          </a:custGeom>
          <a:noFill/>
          <a:ln w="50800" cap="rnd">
            <a:solidFill>
              <a:srgbClr val="FF00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pic>
        <p:nvPicPr>
          <p:cNvPr id="12" name="Graphic 11" descr="RightPointingBackhandIndex">
            <a:extLst>
              <a:ext uri="{FF2B5EF4-FFF2-40B4-BE49-F238E27FC236}">
                <a16:creationId xmlns:a16="http://schemas.microsoft.com/office/drawing/2014/main" id="{92EAA072-1A1E-C341-9E01-1DF256A8D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18" y="5487297"/>
            <a:ext cx="392931" cy="392931"/>
          </a:xfrm>
          <a:prstGeom prst="rect">
            <a:avLst/>
          </a:prstGeom>
        </p:spPr>
      </p:pic>
      <p:pic>
        <p:nvPicPr>
          <p:cNvPr id="13" name="Graphic 12" descr="RightPointingBackhandIndex">
            <a:extLst>
              <a:ext uri="{FF2B5EF4-FFF2-40B4-BE49-F238E27FC236}">
                <a16:creationId xmlns:a16="http://schemas.microsoft.com/office/drawing/2014/main" id="{DD93F897-5D92-CC47-B67E-0C68B2FB9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18" y="5790630"/>
            <a:ext cx="392931" cy="392931"/>
          </a:xfrm>
          <a:prstGeom prst="rect">
            <a:avLst/>
          </a:prstGeom>
        </p:spPr>
      </p:pic>
      <p:pic>
        <p:nvPicPr>
          <p:cNvPr id="14" name="Graphic 13" descr="RightPointingBackhandIndex">
            <a:extLst>
              <a:ext uri="{FF2B5EF4-FFF2-40B4-BE49-F238E27FC236}">
                <a16:creationId xmlns:a16="http://schemas.microsoft.com/office/drawing/2014/main" id="{FCB67CB7-A617-8643-A4CD-64429CC32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7018" y="6093964"/>
            <a:ext cx="392931" cy="392931"/>
          </a:xfrm>
          <a:prstGeom prst="rect">
            <a:avLst/>
          </a:prstGeom>
        </p:spPr>
      </p:pic>
      <p:pic>
        <p:nvPicPr>
          <p:cNvPr id="15" name="Graphic 14" descr="RightPointingBackhandIndex">
            <a:extLst>
              <a:ext uri="{FF2B5EF4-FFF2-40B4-BE49-F238E27FC236}">
                <a16:creationId xmlns:a16="http://schemas.microsoft.com/office/drawing/2014/main" id="{28883D7E-BB21-2249-BD05-421F5D297E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95881" y="6093964"/>
            <a:ext cx="392931" cy="392931"/>
          </a:xfrm>
          <a:prstGeom prst="rect">
            <a:avLst/>
          </a:prstGeom>
        </p:spPr>
      </p:pic>
    </p:spTree>
    <p:extLst>
      <p:ext uri="{BB962C8B-B14F-4D97-AF65-F5344CB8AC3E}">
        <p14:creationId xmlns:p14="http://schemas.microsoft.com/office/powerpoint/2010/main" val="17510494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0A3ED1-C512-4B42-9DF2-2A7390577C1B}"/>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7" name="Content Placeholder 2">
            <a:extLst>
              <a:ext uri="{FF2B5EF4-FFF2-40B4-BE49-F238E27FC236}">
                <a16:creationId xmlns:a16="http://schemas.microsoft.com/office/drawing/2014/main" id="{D6414F5D-3D0F-2246-9743-3BCDCF6C3696}"/>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Extreme Right (Conservative) Views</a:t>
            </a:r>
          </a:p>
        </p:txBody>
      </p:sp>
      <p:cxnSp>
        <p:nvCxnSpPr>
          <p:cNvPr id="8" name="Straight Connector 7">
            <a:extLst>
              <a:ext uri="{FF2B5EF4-FFF2-40B4-BE49-F238E27FC236}">
                <a16:creationId xmlns:a16="http://schemas.microsoft.com/office/drawing/2014/main" id="{5F739E14-7937-324F-B3C8-E01107EE87FA}"/>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8F1AC8F-416A-F448-8D7E-064603506A63}"/>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11" name="Picture 10">
            <a:extLst>
              <a:ext uri="{FF2B5EF4-FFF2-40B4-BE49-F238E27FC236}">
                <a16:creationId xmlns:a16="http://schemas.microsoft.com/office/drawing/2014/main" id="{1C0C7777-7F05-5740-9218-661C80A2FF8B}"/>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12" name="Picture 11">
            <a:extLst>
              <a:ext uri="{FF2B5EF4-FFF2-40B4-BE49-F238E27FC236}">
                <a16:creationId xmlns:a16="http://schemas.microsoft.com/office/drawing/2014/main" id="{4DAFD02B-B896-1348-99B7-0B940E886F8B}"/>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13" name="Picture 12">
            <a:extLst>
              <a:ext uri="{FF2B5EF4-FFF2-40B4-BE49-F238E27FC236}">
                <a16:creationId xmlns:a16="http://schemas.microsoft.com/office/drawing/2014/main" id="{35545795-F472-214B-9085-08C975DF394B}"/>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14" name="Picture 13">
            <a:extLst>
              <a:ext uri="{FF2B5EF4-FFF2-40B4-BE49-F238E27FC236}">
                <a16:creationId xmlns:a16="http://schemas.microsoft.com/office/drawing/2014/main" id="{FB20CEFC-3C94-004A-9235-ACA2CA96E8BF}"/>
              </a:ext>
            </a:extLst>
          </p:cNvPr>
          <p:cNvPicPr>
            <a:picLocks noChangeAspect="1"/>
          </p:cNvPicPr>
          <p:nvPr/>
        </p:nvPicPr>
        <p:blipFill>
          <a:blip r:embed="rId7"/>
          <a:stretch>
            <a:fillRect/>
          </a:stretch>
        </p:blipFill>
        <p:spPr>
          <a:xfrm>
            <a:off x="7500938" y="5515840"/>
            <a:ext cx="3200400" cy="533399"/>
          </a:xfrm>
          <a:prstGeom prst="rect">
            <a:avLst/>
          </a:prstGeom>
        </p:spPr>
      </p:pic>
    </p:spTree>
    <p:extLst>
      <p:ext uri="{BB962C8B-B14F-4D97-AF65-F5344CB8AC3E}">
        <p14:creationId xmlns:p14="http://schemas.microsoft.com/office/powerpoint/2010/main" val="38888332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DBE962-753A-C140-97D4-385B2CC78BBF}"/>
              </a:ext>
            </a:extLst>
          </p:cNvPr>
          <p:cNvSpPr>
            <a:spLocks noGrp="1"/>
          </p:cNvSpPr>
          <p:nvPr>
            <p:ph type="title"/>
          </p:nvPr>
        </p:nvSpPr>
        <p:spPr>
          <a:xfrm>
            <a:off x="637907" y="750407"/>
            <a:ext cx="10515600" cy="849787"/>
          </a:xfrm>
        </p:spPr>
        <p:txBody>
          <a:bodyPr/>
          <a:lstStyle/>
          <a:p>
            <a:r>
              <a:rPr lang="en-US" b="1" dirty="0">
                <a:solidFill>
                  <a:srgbClr val="FF0000"/>
                </a:solidFill>
                <a:latin typeface="Adobe Garamond Pro" panose="02020502060506020403" pitchFamily="18" charset="77"/>
              </a:rPr>
              <a:t>The Bias Rating</a:t>
            </a:r>
          </a:p>
        </p:txBody>
      </p:sp>
      <p:sp>
        <p:nvSpPr>
          <p:cNvPr id="22" name="Content Placeholder 2">
            <a:extLst>
              <a:ext uri="{FF2B5EF4-FFF2-40B4-BE49-F238E27FC236}">
                <a16:creationId xmlns:a16="http://schemas.microsoft.com/office/drawing/2014/main" id="{F638C25F-C326-C94E-B328-418E2AE48E34}"/>
              </a:ext>
            </a:extLst>
          </p:cNvPr>
          <p:cNvSpPr>
            <a:spLocks noGrp="1"/>
          </p:cNvSpPr>
          <p:nvPr>
            <p:ph idx="1"/>
          </p:nvPr>
        </p:nvSpPr>
        <p:spPr>
          <a:xfrm>
            <a:off x="637907" y="1641067"/>
            <a:ext cx="10876760" cy="5031195"/>
          </a:xfrm>
        </p:spPr>
        <p:txBody>
          <a:bodyPr>
            <a:normAutofit/>
          </a:bodyPr>
          <a:lstStyle/>
          <a:p>
            <a:pPr marL="0" indent="0">
              <a:lnSpc>
                <a:spcPct val="120000"/>
              </a:lnSpc>
              <a:spcBef>
                <a:spcPts val="1600"/>
              </a:spcBef>
              <a:buNone/>
            </a:pPr>
            <a:r>
              <a:rPr lang="en-US" sz="3900" b="1" dirty="0">
                <a:latin typeface="Adobe Garamond Pro" panose="02020502060506020403" pitchFamily="18" charset="77"/>
              </a:rPr>
              <a:t>Liberal, Conservative or Neutral?</a:t>
            </a:r>
          </a:p>
          <a:p>
            <a:pPr marL="457200" lvl="1" indent="0">
              <a:lnSpc>
                <a:spcPct val="120000"/>
              </a:lnSpc>
              <a:spcBef>
                <a:spcPts val="1600"/>
              </a:spcBef>
              <a:buNone/>
            </a:pPr>
            <a:r>
              <a:rPr lang="en-US" sz="2800" b="1" dirty="0">
                <a:latin typeface="Adobe Garamond Pro" panose="02020502060506020403" pitchFamily="18" charset="77"/>
              </a:rPr>
              <a:t>Extreme Left (Liberal) Views</a:t>
            </a:r>
          </a:p>
          <a:p>
            <a:pPr marL="457200" lvl="1" indent="0">
              <a:lnSpc>
                <a:spcPct val="120000"/>
              </a:lnSpc>
              <a:spcBef>
                <a:spcPts val="1600"/>
              </a:spcBef>
              <a:buNone/>
            </a:pPr>
            <a:r>
              <a:rPr lang="en-US" sz="2800" b="1" dirty="0">
                <a:latin typeface="Adobe Garamond Pro" panose="02020502060506020403" pitchFamily="18" charset="77"/>
              </a:rPr>
              <a:t>Moderate Left (Liberal) Views</a:t>
            </a:r>
          </a:p>
          <a:p>
            <a:pPr marL="457200" lvl="1" indent="0">
              <a:lnSpc>
                <a:spcPct val="120000"/>
              </a:lnSpc>
              <a:spcBef>
                <a:spcPts val="1600"/>
              </a:spcBef>
              <a:buNone/>
            </a:pPr>
            <a:r>
              <a:rPr lang="en-US" sz="2800" b="1" dirty="0">
                <a:latin typeface="Adobe Garamond Pro" panose="02020502060506020403" pitchFamily="18" charset="77"/>
              </a:rPr>
              <a:t>Centrist (Neutral)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a:p>
            <a:pPr marL="457200" lvl="1" indent="0">
              <a:lnSpc>
                <a:spcPct val="120000"/>
              </a:lnSpc>
              <a:spcBef>
                <a:spcPts val="1600"/>
              </a:spcBef>
              <a:buNone/>
            </a:pPr>
            <a:r>
              <a:rPr lang="en-US" sz="2800" b="1" dirty="0">
                <a:latin typeface="Adobe Garamond Pro" panose="02020502060506020403" pitchFamily="18" charset="77"/>
              </a:rPr>
              <a:t>Moderate Right (Conservative) Views</a:t>
            </a:r>
          </a:p>
        </p:txBody>
      </p:sp>
      <p:cxnSp>
        <p:nvCxnSpPr>
          <p:cNvPr id="23" name="Straight Connector 22">
            <a:extLst>
              <a:ext uri="{FF2B5EF4-FFF2-40B4-BE49-F238E27FC236}">
                <a16:creationId xmlns:a16="http://schemas.microsoft.com/office/drawing/2014/main" id="{6702EAED-CDE1-3940-B1B8-1B17EC6B8CFD}"/>
              </a:ext>
            </a:extLst>
          </p:cNvPr>
          <p:cNvCxnSpPr>
            <a:cxnSpLocks/>
          </p:cNvCxnSpPr>
          <p:nvPr/>
        </p:nvCxnSpPr>
        <p:spPr>
          <a:xfrm>
            <a:off x="637907" y="1600194"/>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24" name="Picture 23">
            <a:extLst>
              <a:ext uri="{FF2B5EF4-FFF2-40B4-BE49-F238E27FC236}">
                <a16:creationId xmlns:a16="http://schemas.microsoft.com/office/drawing/2014/main" id="{A50406AB-5452-FA4B-98ED-B1D98386E204}"/>
              </a:ext>
            </a:extLst>
          </p:cNvPr>
          <p:cNvPicPr>
            <a:picLocks noChangeAspect="1"/>
          </p:cNvPicPr>
          <p:nvPr/>
        </p:nvPicPr>
        <p:blipFill>
          <a:blip r:embed="rId3"/>
          <a:stretch>
            <a:fillRect/>
          </a:stretch>
        </p:blipFill>
        <p:spPr>
          <a:xfrm>
            <a:off x="7500938" y="2582206"/>
            <a:ext cx="3200400" cy="533399"/>
          </a:xfrm>
          <a:prstGeom prst="rect">
            <a:avLst/>
          </a:prstGeom>
        </p:spPr>
      </p:pic>
      <p:pic>
        <p:nvPicPr>
          <p:cNvPr id="25" name="Picture 24">
            <a:extLst>
              <a:ext uri="{FF2B5EF4-FFF2-40B4-BE49-F238E27FC236}">
                <a16:creationId xmlns:a16="http://schemas.microsoft.com/office/drawing/2014/main" id="{1E3B4597-02E8-3F4E-8C71-FF53AFF7D9E5}"/>
              </a:ext>
            </a:extLst>
          </p:cNvPr>
          <p:cNvPicPr>
            <a:picLocks noChangeAspect="1"/>
          </p:cNvPicPr>
          <p:nvPr/>
        </p:nvPicPr>
        <p:blipFill>
          <a:blip r:embed="rId4"/>
          <a:stretch>
            <a:fillRect/>
          </a:stretch>
        </p:blipFill>
        <p:spPr>
          <a:xfrm>
            <a:off x="7500938" y="3315614"/>
            <a:ext cx="3200400" cy="533399"/>
          </a:xfrm>
          <a:prstGeom prst="rect">
            <a:avLst/>
          </a:prstGeom>
        </p:spPr>
      </p:pic>
      <p:pic>
        <p:nvPicPr>
          <p:cNvPr id="26" name="Picture 25">
            <a:extLst>
              <a:ext uri="{FF2B5EF4-FFF2-40B4-BE49-F238E27FC236}">
                <a16:creationId xmlns:a16="http://schemas.microsoft.com/office/drawing/2014/main" id="{1882298C-3B27-3647-AD08-E4BA088ADF9A}"/>
              </a:ext>
            </a:extLst>
          </p:cNvPr>
          <p:cNvPicPr>
            <a:picLocks noChangeAspect="1"/>
          </p:cNvPicPr>
          <p:nvPr/>
        </p:nvPicPr>
        <p:blipFill>
          <a:blip r:embed="rId5"/>
          <a:stretch>
            <a:fillRect/>
          </a:stretch>
        </p:blipFill>
        <p:spPr>
          <a:xfrm>
            <a:off x="7500938" y="4049022"/>
            <a:ext cx="3200401" cy="533401"/>
          </a:xfrm>
          <a:prstGeom prst="rect">
            <a:avLst/>
          </a:prstGeom>
        </p:spPr>
      </p:pic>
      <p:pic>
        <p:nvPicPr>
          <p:cNvPr id="27" name="Picture 26">
            <a:extLst>
              <a:ext uri="{FF2B5EF4-FFF2-40B4-BE49-F238E27FC236}">
                <a16:creationId xmlns:a16="http://schemas.microsoft.com/office/drawing/2014/main" id="{B46515A0-F198-614C-9FF0-8984EE767D7D}"/>
              </a:ext>
            </a:extLst>
          </p:cNvPr>
          <p:cNvPicPr>
            <a:picLocks noChangeAspect="1"/>
          </p:cNvPicPr>
          <p:nvPr/>
        </p:nvPicPr>
        <p:blipFill>
          <a:blip r:embed="rId6"/>
          <a:stretch>
            <a:fillRect/>
          </a:stretch>
        </p:blipFill>
        <p:spPr>
          <a:xfrm>
            <a:off x="7500938" y="4782432"/>
            <a:ext cx="3200400" cy="533399"/>
          </a:xfrm>
          <a:prstGeom prst="rect">
            <a:avLst/>
          </a:prstGeom>
        </p:spPr>
      </p:pic>
      <p:pic>
        <p:nvPicPr>
          <p:cNvPr id="28" name="Picture 27">
            <a:extLst>
              <a:ext uri="{FF2B5EF4-FFF2-40B4-BE49-F238E27FC236}">
                <a16:creationId xmlns:a16="http://schemas.microsoft.com/office/drawing/2014/main" id="{4C385C47-0F8E-2C4D-B43E-8DDA1CAC6591}"/>
              </a:ext>
            </a:extLst>
          </p:cNvPr>
          <p:cNvPicPr>
            <a:picLocks noChangeAspect="1"/>
          </p:cNvPicPr>
          <p:nvPr/>
        </p:nvPicPr>
        <p:blipFill>
          <a:blip r:embed="rId7"/>
          <a:stretch>
            <a:fillRect/>
          </a:stretch>
        </p:blipFill>
        <p:spPr>
          <a:xfrm>
            <a:off x="7500938" y="5515840"/>
            <a:ext cx="3200400" cy="533399"/>
          </a:xfrm>
          <a:prstGeom prst="rect">
            <a:avLst/>
          </a:prstGeom>
        </p:spPr>
      </p:pic>
      <p:pic>
        <p:nvPicPr>
          <p:cNvPr id="5" name="Picture 4">
            <a:extLst>
              <a:ext uri="{FF2B5EF4-FFF2-40B4-BE49-F238E27FC236}">
                <a16:creationId xmlns:a16="http://schemas.microsoft.com/office/drawing/2014/main" id="{AD2ED646-1B52-3A4F-A758-58622AA5A4F5}"/>
              </a:ext>
            </a:extLst>
          </p:cNvPr>
          <p:cNvPicPr>
            <a:picLocks noChangeAspect="1"/>
          </p:cNvPicPr>
          <p:nvPr/>
        </p:nvPicPr>
        <p:blipFill>
          <a:blip r:embed="rId8"/>
          <a:stretch>
            <a:fillRect/>
          </a:stretch>
        </p:blipFill>
        <p:spPr>
          <a:xfrm>
            <a:off x="666292" y="264788"/>
            <a:ext cx="6102654" cy="4250062"/>
          </a:xfrm>
          <a:prstGeom prst="rect">
            <a:avLst/>
          </a:prstGeom>
          <a:effectLst>
            <a:outerShdw blurRad="88900" dist="127000" dir="8100000" algn="tr" rotWithShape="0">
              <a:prstClr val="black">
                <a:alpha val="20000"/>
              </a:prstClr>
            </a:outerShdw>
          </a:effectLst>
        </p:spPr>
      </p:pic>
      <p:pic>
        <p:nvPicPr>
          <p:cNvPr id="7" name="Picture 6">
            <a:extLst>
              <a:ext uri="{FF2B5EF4-FFF2-40B4-BE49-F238E27FC236}">
                <a16:creationId xmlns:a16="http://schemas.microsoft.com/office/drawing/2014/main" id="{C666280C-275C-9E41-B54F-83E38DD97E8D}"/>
              </a:ext>
            </a:extLst>
          </p:cNvPr>
          <p:cNvPicPr>
            <a:picLocks noChangeAspect="1"/>
          </p:cNvPicPr>
          <p:nvPr/>
        </p:nvPicPr>
        <p:blipFill>
          <a:blip r:embed="rId9"/>
          <a:stretch>
            <a:fillRect/>
          </a:stretch>
        </p:blipFill>
        <p:spPr>
          <a:xfrm>
            <a:off x="6795981" y="262798"/>
            <a:ext cx="3277510" cy="6336519"/>
          </a:xfrm>
          <a:prstGeom prst="rect">
            <a:avLst/>
          </a:prstGeom>
          <a:effectLst>
            <a:outerShdw blurRad="101600" dist="127000" dir="2700000" algn="tl" rotWithShape="0">
              <a:prstClr val="black">
                <a:alpha val="24000"/>
              </a:prstClr>
            </a:outerShdw>
          </a:effectLst>
        </p:spPr>
      </p:pic>
      <p:pic>
        <p:nvPicPr>
          <p:cNvPr id="9" name="Picture 8">
            <a:extLst>
              <a:ext uri="{FF2B5EF4-FFF2-40B4-BE49-F238E27FC236}">
                <a16:creationId xmlns:a16="http://schemas.microsoft.com/office/drawing/2014/main" id="{6CBA85F8-D1AE-2942-B279-3E3AF2205B00}"/>
              </a:ext>
            </a:extLst>
          </p:cNvPr>
          <p:cNvPicPr>
            <a:picLocks noChangeAspect="1"/>
          </p:cNvPicPr>
          <p:nvPr/>
        </p:nvPicPr>
        <p:blipFill>
          <a:blip r:embed="rId10"/>
          <a:stretch>
            <a:fillRect/>
          </a:stretch>
        </p:blipFill>
        <p:spPr>
          <a:xfrm>
            <a:off x="2943225" y="1624589"/>
            <a:ext cx="5500687" cy="5044177"/>
          </a:xfrm>
          <a:prstGeom prst="rect">
            <a:avLst/>
          </a:prstGeom>
          <a:effectLst>
            <a:outerShdw blurRad="190500" dist="127000" dir="5400000" algn="t" rotWithShape="0">
              <a:prstClr val="black">
                <a:alpha val="35000"/>
              </a:prstClr>
            </a:outerShdw>
          </a:effectLst>
        </p:spPr>
      </p:pic>
    </p:spTree>
    <p:extLst>
      <p:ext uri="{BB962C8B-B14F-4D97-AF65-F5344CB8AC3E}">
        <p14:creationId xmlns:p14="http://schemas.microsoft.com/office/powerpoint/2010/main" val="382462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D07EC-E8A3-0F4C-BF50-30D3735B1F49}"/>
              </a:ext>
            </a:extLst>
          </p:cNvPr>
          <p:cNvPicPr>
            <a:picLocks noChangeAspect="1"/>
          </p:cNvPicPr>
          <p:nvPr/>
        </p:nvPicPr>
        <p:blipFill>
          <a:blip r:embed="rId3"/>
          <a:stretch>
            <a:fillRect/>
          </a:stretch>
        </p:blipFill>
        <p:spPr>
          <a:xfrm>
            <a:off x="1168332" y="684088"/>
            <a:ext cx="9679885" cy="3435059"/>
          </a:xfrm>
          <a:prstGeom prst="rect">
            <a:avLst/>
          </a:prstGeom>
        </p:spPr>
      </p:pic>
      <p:sp>
        <p:nvSpPr>
          <p:cNvPr id="3" name="Content Placeholder 2">
            <a:extLst>
              <a:ext uri="{FF2B5EF4-FFF2-40B4-BE49-F238E27FC236}">
                <a16:creationId xmlns:a16="http://schemas.microsoft.com/office/drawing/2014/main" id="{6FB10D47-F8B0-7249-91F8-561E0BFA450B}"/>
              </a:ext>
            </a:extLst>
          </p:cNvPr>
          <p:cNvSpPr>
            <a:spLocks noGrp="1"/>
          </p:cNvSpPr>
          <p:nvPr>
            <p:ph idx="1"/>
          </p:nvPr>
        </p:nvSpPr>
        <p:spPr>
          <a:xfrm>
            <a:off x="1006997" y="4397086"/>
            <a:ext cx="9780608" cy="2460914"/>
          </a:xfrm>
        </p:spPr>
        <p:txBody>
          <a:bodyPr>
            <a:normAutofit/>
          </a:bodyPr>
          <a:lstStyle/>
          <a:p>
            <a:pPr marL="0" indent="0" algn="ctr">
              <a:buNone/>
            </a:pPr>
            <a:r>
              <a:rPr lang="en-US" sz="3600" b="1" dirty="0">
                <a:latin typeface="Adobe Garamond Pro" panose="02020502060506020403" pitchFamily="18" charset="77"/>
              </a:rPr>
              <a:t>Alternate News Sources</a:t>
            </a:r>
          </a:p>
          <a:p>
            <a:pPr marL="0" indent="0" algn="ctr">
              <a:buNone/>
            </a:pPr>
            <a:r>
              <a:rPr lang="en-US" sz="3600" b="1" dirty="0">
                <a:latin typeface="Adobe Garamond Pro" panose="02020502060506020403" pitchFamily="18" charset="77"/>
              </a:rPr>
              <a:t>Provides Perspective </a:t>
            </a:r>
          </a:p>
          <a:p>
            <a:pPr marL="0" indent="0" algn="ctr">
              <a:buNone/>
            </a:pPr>
            <a:r>
              <a:rPr lang="en-US" sz="3600" b="1" dirty="0">
                <a:latin typeface="Adobe Garamond Pro" panose="02020502060506020403" pitchFamily="18" charset="77"/>
              </a:rPr>
              <a:t>Better Informed</a:t>
            </a:r>
          </a:p>
        </p:txBody>
      </p:sp>
    </p:spTree>
    <p:extLst>
      <p:ext uri="{BB962C8B-B14F-4D97-AF65-F5344CB8AC3E}">
        <p14:creationId xmlns:p14="http://schemas.microsoft.com/office/powerpoint/2010/main" val="1848076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1" end="1"/>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iterate type="lt">
                                    <p:tmPct val="0"/>
                                  </p:iterate>
                                  <p:childTnLst>
                                    <p:animClr clrSpc="rgb" dir="cw">
                                      <p:cBhvr override="childStyle">
                                        <p:cTn id="14" dur="500" fill="hold"/>
                                        <p:tgtEl>
                                          <p:spTgt spid="3">
                                            <p:txEl>
                                              <p:pRg st="2" end="2"/>
                                            </p:txEl>
                                          </p:spTgt>
                                        </p:tgtEl>
                                        <p:attrNameLst>
                                          <p:attrName>style.color</p:attrName>
                                        </p:attrNameLst>
                                      </p:cBhvr>
                                      <p:to>
                                        <a:srgbClr val="ED0508"/>
                                      </p:to>
                                    </p:animClr>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651</Words>
  <Application>Microsoft Macintosh PowerPoint</Application>
  <PresentationFormat>Widescreen</PresentationFormat>
  <Paragraphs>95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FangSong</vt:lpstr>
      <vt:lpstr>Adobe Garamond Pro</vt:lpstr>
      <vt:lpstr>Arial</vt:lpstr>
      <vt:lpstr>Calibri</vt:lpstr>
      <vt:lpstr>Calibri Light</vt:lpstr>
      <vt:lpstr>Garamond</vt:lpstr>
      <vt:lpstr>Office Theme</vt:lpstr>
      <vt:lpstr>PowerPoint Presentation</vt:lpstr>
      <vt:lpstr>PowerPoint Presentation</vt:lpstr>
      <vt:lpstr>A Quest for the Truth</vt:lpstr>
      <vt:lpstr>PowerPoint Presentation</vt:lpstr>
      <vt:lpstr>PowerPoint Presentation</vt:lpstr>
      <vt:lpstr>PowerPoint Presentation</vt:lpstr>
      <vt:lpstr>The Bias Rating</vt:lpstr>
      <vt:lpstr>The Bias Rating</vt:lpstr>
      <vt:lpstr>PowerPoint Presentation</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92</cp:revision>
  <cp:lastPrinted>2018-06-10T17:22:01Z</cp:lastPrinted>
  <dcterms:created xsi:type="dcterms:W3CDTF">2018-06-07T21:48:47Z</dcterms:created>
  <dcterms:modified xsi:type="dcterms:W3CDTF">2018-06-11T03:42:27Z</dcterms:modified>
</cp:coreProperties>
</file>